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Lilita One" charset="1" panose="02000000000000000000"/>
      <p:regular r:id="rId29"/>
    </p:embeddedFont>
    <p:embeddedFont>
      <p:font typeface="Montserrat Bold" charset="1" panose="00000800000000000000"/>
      <p:regular r:id="rId30"/>
    </p:embeddedFont>
    <p:embeddedFont>
      <p:font typeface="Times New Roman Bold" charset="1" panose="02030802070405020303"/>
      <p:regular r:id="rId31"/>
    </p:embeddedFont>
    <p:embeddedFont>
      <p:font typeface="Times New Roman" charset="1" panose="02030502070405020303"/>
      <p:regular r:id="rId32"/>
    </p:embeddedFont>
    <p:embeddedFont>
      <p:font typeface="Times New Roman Bold Italics" charset="1" panose="020308020704050903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70206" y="3111217"/>
            <a:ext cx="6848408" cy="1121124"/>
            <a:chOff x="0" y="0"/>
            <a:chExt cx="1803696" cy="2952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3696" cy="295276"/>
            </a:xfrm>
            <a:custGeom>
              <a:avLst/>
              <a:gdLst/>
              <a:ahLst/>
              <a:cxnLst/>
              <a:rect r="r" b="b" t="t" l="l"/>
              <a:pathLst>
                <a:path h="295276" w="1803696">
                  <a:moveTo>
                    <a:pt x="0" y="0"/>
                  </a:moveTo>
                  <a:lnTo>
                    <a:pt x="1803696" y="0"/>
                  </a:lnTo>
                  <a:lnTo>
                    <a:pt x="1803696" y="295276"/>
                  </a:lnTo>
                  <a:lnTo>
                    <a:pt x="0" y="295276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03696" cy="342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017" y="1837198"/>
            <a:ext cx="5224698" cy="1121124"/>
            <a:chOff x="0" y="0"/>
            <a:chExt cx="1376052" cy="29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6052" cy="295276"/>
            </a:xfrm>
            <a:custGeom>
              <a:avLst/>
              <a:gdLst/>
              <a:ahLst/>
              <a:cxnLst/>
              <a:rect r="r" b="b" t="t" l="l"/>
              <a:pathLst>
                <a:path h="295276" w="1376052">
                  <a:moveTo>
                    <a:pt x="0" y="0"/>
                  </a:moveTo>
                  <a:lnTo>
                    <a:pt x="1376052" y="0"/>
                  </a:lnTo>
                  <a:lnTo>
                    <a:pt x="1376052" y="295276"/>
                  </a:lnTo>
                  <a:lnTo>
                    <a:pt x="0" y="295276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76052" cy="342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8365" y="1300336"/>
            <a:ext cx="12651803" cy="5864010"/>
            <a:chOff x="0" y="0"/>
            <a:chExt cx="16869071" cy="781868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6869071" cy="7818681"/>
              <a:chOff x="0" y="0"/>
              <a:chExt cx="3003343" cy="139202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003343" cy="1392026"/>
              </a:xfrm>
              <a:custGeom>
                <a:avLst/>
                <a:gdLst/>
                <a:ahLst/>
                <a:cxnLst/>
                <a:rect r="r" b="b" t="t" l="l"/>
                <a:pathLst>
                  <a:path h="1392026" w="3003343">
                    <a:moveTo>
                      <a:pt x="0" y="0"/>
                    </a:moveTo>
                    <a:lnTo>
                      <a:pt x="3003343" y="0"/>
                    </a:lnTo>
                    <a:lnTo>
                      <a:pt x="3003343" y="1392026"/>
                    </a:lnTo>
                    <a:lnTo>
                      <a:pt x="0" y="1392026"/>
                    </a:lnTo>
                    <a:close/>
                  </a:path>
                </a:pathLst>
              </a:custGeom>
              <a:solidFill>
                <a:srgbClr val="010101">
                  <a:alpha val="38824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3003343" cy="14396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64422" y="632197"/>
              <a:ext cx="15540226" cy="6411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22"/>
                </a:lnSpc>
              </a:pPr>
              <a:r>
                <a:rPr lang="en-US" sz="7016" spc="301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Health Expenditure &amp; Mortality Rates : </a:t>
              </a:r>
            </a:p>
            <a:p>
              <a:pPr algn="ctr">
                <a:lnSpc>
                  <a:spcPts val="9512"/>
                </a:lnSpc>
                <a:spcBef>
                  <a:spcPct val="0"/>
                </a:spcBef>
              </a:pPr>
              <a:r>
                <a:rPr lang="en-US" sz="6794" spc="29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 A Correlation Analysis in Developing Countries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8365" y="7902223"/>
            <a:ext cx="12651803" cy="1160641"/>
            <a:chOff x="0" y="0"/>
            <a:chExt cx="16869071" cy="154752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6869071" cy="1547521"/>
              <a:chOff x="0" y="0"/>
              <a:chExt cx="3003343" cy="27551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003343" cy="275518"/>
              </a:xfrm>
              <a:custGeom>
                <a:avLst/>
                <a:gdLst/>
                <a:ahLst/>
                <a:cxnLst/>
                <a:rect r="r" b="b" t="t" l="l"/>
                <a:pathLst>
                  <a:path h="275518" w="3003343">
                    <a:moveTo>
                      <a:pt x="0" y="0"/>
                    </a:moveTo>
                    <a:lnTo>
                      <a:pt x="3003343" y="0"/>
                    </a:lnTo>
                    <a:lnTo>
                      <a:pt x="3003343" y="275518"/>
                    </a:lnTo>
                    <a:lnTo>
                      <a:pt x="0" y="275518"/>
                    </a:lnTo>
                    <a:close/>
                  </a:path>
                </a:pathLst>
              </a:custGeom>
              <a:solidFill>
                <a:srgbClr val="010101">
                  <a:alpha val="3882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3003343" cy="323143"/>
              </a:xfrm>
              <a:prstGeom prst="rect">
                <a:avLst/>
              </a:prstGeom>
            </p:spPr>
            <p:txBody>
              <a:bodyPr anchor="ctr" rtlCol="false" tIns="56362" lIns="56362" bIns="56362" rIns="563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64422" y="311336"/>
              <a:ext cx="15540226" cy="848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43"/>
                </a:lnSpc>
                <a:spcBef>
                  <a:spcPct val="0"/>
                </a:spcBef>
              </a:pPr>
              <a:r>
                <a:rPr lang="en-US" sz="3816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Muneeba, Eeshal, Samah, Shifa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3" t="-11510" r="0" b="-115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69887"/>
            <a:ext cx="16230600" cy="4949610"/>
            <a:chOff x="0" y="0"/>
            <a:chExt cx="4274726" cy="13036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03601"/>
            </a:xfrm>
            <a:custGeom>
              <a:avLst/>
              <a:gdLst/>
              <a:ahLst/>
              <a:cxnLst/>
              <a:rect r="r" b="b" t="t" l="l"/>
              <a:pathLst>
                <a:path h="1303601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03601"/>
                  </a:lnTo>
                  <a:lnTo>
                    <a:pt x="0" y="1303601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1417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09056" y="1028700"/>
            <a:ext cx="6269889" cy="1414780"/>
            <a:chOff x="0" y="0"/>
            <a:chExt cx="1651329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1329" cy="372617"/>
            </a:xfrm>
            <a:custGeom>
              <a:avLst/>
              <a:gdLst/>
              <a:ahLst/>
              <a:cxnLst/>
              <a:rect r="r" b="b" t="t" l="l"/>
              <a:pathLst>
                <a:path h="372617" w="1651329">
                  <a:moveTo>
                    <a:pt x="0" y="0"/>
                  </a:moveTo>
                  <a:lnTo>
                    <a:pt x="1651329" y="0"/>
                  </a:lnTo>
                  <a:lnTo>
                    <a:pt x="1651329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51329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84858" y="1035524"/>
            <a:ext cx="5318284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306" y="2445170"/>
            <a:ext cx="14457013" cy="437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6612" indent="-303306" lvl="1">
              <a:lnSpc>
                <a:spcPts val="702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Statistics: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values calculated across all indicators (ignoring regional/time-specific variations).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BI DAX (Data Analysis Expressions) for computing averages (e.g., IMR, life expectancy).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3" t="-11510" r="0" b="-115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69887"/>
            <a:ext cx="16230600" cy="5535764"/>
            <a:chOff x="0" y="0"/>
            <a:chExt cx="4274726" cy="14579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457979"/>
            </a:xfrm>
            <a:custGeom>
              <a:avLst/>
              <a:gdLst/>
              <a:ahLst/>
              <a:cxnLst/>
              <a:rect r="r" b="b" t="t" l="l"/>
              <a:pathLst>
                <a:path h="145797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457979"/>
                  </a:lnTo>
                  <a:lnTo>
                    <a:pt x="0" y="1457979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157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09056" y="1028700"/>
            <a:ext cx="6269889" cy="1414780"/>
            <a:chOff x="0" y="0"/>
            <a:chExt cx="1651329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1329" cy="372617"/>
            </a:xfrm>
            <a:custGeom>
              <a:avLst/>
              <a:gdLst/>
              <a:ahLst/>
              <a:cxnLst/>
              <a:rect r="r" b="b" t="t" l="l"/>
              <a:pathLst>
                <a:path h="372617" w="1651329">
                  <a:moveTo>
                    <a:pt x="0" y="0"/>
                  </a:moveTo>
                  <a:lnTo>
                    <a:pt x="1651329" y="0"/>
                  </a:lnTo>
                  <a:lnTo>
                    <a:pt x="1651329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51329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84858" y="1035524"/>
            <a:ext cx="5318284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306" y="2445170"/>
            <a:ext cx="14457013" cy="437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6612" indent="-303306" lvl="1">
              <a:lnSpc>
                <a:spcPts val="702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Analysis: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Generated Using Python: Heatmaps (via Pandas, Seaborn, and Matplotlib) to explore correlations.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BI: Line charts to visualize evolving correlations over time.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Identify relationships between health expenditures and outcomes.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3" t="-11510" r="0" b="-115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69887"/>
            <a:ext cx="16230600" cy="5066841"/>
            <a:chOff x="0" y="0"/>
            <a:chExt cx="4274726" cy="13344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34477"/>
            </a:xfrm>
            <a:custGeom>
              <a:avLst/>
              <a:gdLst/>
              <a:ahLst/>
              <a:cxnLst/>
              <a:rect r="r" b="b" t="t" l="l"/>
              <a:pathLst>
                <a:path h="133447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34477"/>
                  </a:lnTo>
                  <a:lnTo>
                    <a:pt x="0" y="1334477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1448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09056" y="1028700"/>
            <a:ext cx="6269889" cy="1414780"/>
            <a:chOff x="0" y="0"/>
            <a:chExt cx="1651329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1329" cy="372617"/>
            </a:xfrm>
            <a:custGeom>
              <a:avLst/>
              <a:gdLst/>
              <a:ahLst/>
              <a:cxnLst/>
              <a:rect r="r" b="b" t="t" l="l"/>
              <a:pathLst>
                <a:path h="372617" w="1651329">
                  <a:moveTo>
                    <a:pt x="0" y="0"/>
                  </a:moveTo>
                  <a:lnTo>
                    <a:pt x="1651329" y="0"/>
                  </a:lnTo>
                  <a:lnTo>
                    <a:pt x="1651329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51329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84858" y="1035524"/>
            <a:ext cx="5318284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9858" y="2062480"/>
            <a:ext cx="14457013" cy="437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6612" indent="-303306" lvl="1">
              <a:lnSpc>
                <a:spcPts val="702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 and Scalability: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for data cleaning ensures robust handling of large datasets.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database structure supports seamless multi-country, multi-indicator analysis.</a:t>
            </a:r>
          </a:p>
          <a:p>
            <a:pPr algn="just" marL="606612" indent="-303306" lvl="1">
              <a:lnSpc>
                <a:spcPts val="702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Visualizations: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BI facilitates interactive and real-time exploration of trends.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3" t="-11510" r="0" b="-115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69887"/>
            <a:ext cx="16230600" cy="5184072"/>
            <a:chOff x="0" y="0"/>
            <a:chExt cx="4274726" cy="13653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65352"/>
            </a:xfrm>
            <a:custGeom>
              <a:avLst/>
              <a:gdLst/>
              <a:ahLst/>
              <a:cxnLst/>
              <a:rect r="r" b="b" t="t" l="l"/>
              <a:pathLst>
                <a:path h="136535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65352"/>
                  </a:lnTo>
                  <a:lnTo>
                    <a:pt x="0" y="1365352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1479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09056" y="1028700"/>
            <a:ext cx="6269889" cy="1414780"/>
            <a:chOff x="0" y="0"/>
            <a:chExt cx="1651329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1329" cy="372617"/>
            </a:xfrm>
            <a:custGeom>
              <a:avLst/>
              <a:gdLst/>
              <a:ahLst/>
              <a:cxnLst/>
              <a:rect r="r" b="b" t="t" l="l"/>
              <a:pathLst>
                <a:path h="372617" w="1651329">
                  <a:moveTo>
                    <a:pt x="0" y="0"/>
                  </a:moveTo>
                  <a:lnTo>
                    <a:pt x="1651329" y="0"/>
                  </a:lnTo>
                  <a:lnTo>
                    <a:pt x="1651329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51329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84858" y="1035524"/>
            <a:ext cx="5318284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9858" y="2062480"/>
            <a:ext cx="14457013" cy="437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6612" indent="-303306" lvl="1">
              <a:lnSpc>
                <a:spcPts val="702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Comprehensive Insights: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Longitudinal and regional comparisons provide both temporal and spatial analysis.</a:t>
            </a:r>
          </a:p>
          <a:p>
            <a:pPr algn="just" marL="606612" indent="-303306" lvl="1">
              <a:lnSpc>
                <a:spcPts val="702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Rigor: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analysis validates hypotheses.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 summarize high-level trends for actionable insights.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-14222" r="0" b="-4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56095" y="4040542"/>
            <a:ext cx="12636785" cy="1414780"/>
            <a:chOff x="0" y="0"/>
            <a:chExt cx="3328207" cy="3726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8207" cy="372617"/>
            </a:xfrm>
            <a:custGeom>
              <a:avLst/>
              <a:gdLst/>
              <a:ahLst/>
              <a:cxnLst/>
              <a:rect r="r" b="b" t="t" l="l"/>
              <a:pathLst>
                <a:path h="372617" w="3328207">
                  <a:moveTo>
                    <a:pt x="0" y="0"/>
                  </a:moveTo>
                  <a:lnTo>
                    <a:pt x="3328207" y="0"/>
                  </a:lnTo>
                  <a:lnTo>
                    <a:pt x="3328207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328207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76903" y="4178016"/>
            <a:ext cx="11846600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DISCUSSION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61581"/>
          </a:xfrm>
          <a:custGeom>
            <a:avLst/>
            <a:gdLst/>
            <a:ahLst/>
            <a:cxnLst/>
            <a:rect r="r" b="b" t="t" l="l"/>
            <a:pathLst>
              <a:path h="10361581" w="18288000">
                <a:moveTo>
                  <a:pt x="0" y="0"/>
                </a:moveTo>
                <a:lnTo>
                  <a:pt x="18288000" y="0"/>
                </a:lnTo>
                <a:lnTo>
                  <a:pt x="18288000" y="10361581"/>
                </a:lnTo>
                <a:lnTo>
                  <a:pt x="0" y="1036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-13400" r="0" b="-41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1977" y="1508424"/>
            <a:ext cx="14684045" cy="5055249"/>
          </a:xfrm>
          <a:custGeom>
            <a:avLst/>
            <a:gdLst/>
            <a:ahLst/>
            <a:cxnLst/>
            <a:rect r="r" b="b" t="t" l="l"/>
            <a:pathLst>
              <a:path h="5055249" w="14684045">
                <a:moveTo>
                  <a:pt x="0" y="0"/>
                </a:moveTo>
                <a:lnTo>
                  <a:pt x="14684046" y="0"/>
                </a:lnTo>
                <a:lnTo>
                  <a:pt x="14684046" y="5055249"/>
                </a:lnTo>
                <a:lnTo>
                  <a:pt x="0" y="505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362" r="0" b="-3636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47079" y="227533"/>
            <a:ext cx="3851114" cy="1102374"/>
            <a:chOff x="0" y="0"/>
            <a:chExt cx="1014285" cy="2903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4285" cy="290337"/>
            </a:xfrm>
            <a:custGeom>
              <a:avLst/>
              <a:gdLst/>
              <a:ahLst/>
              <a:cxnLst/>
              <a:rect r="r" b="b" t="t" l="l"/>
              <a:pathLst>
                <a:path h="290337" w="1014285">
                  <a:moveTo>
                    <a:pt x="0" y="0"/>
                  </a:moveTo>
                  <a:lnTo>
                    <a:pt x="1014285" y="0"/>
                  </a:lnTo>
                  <a:lnTo>
                    <a:pt x="1014285" y="290337"/>
                  </a:lnTo>
                  <a:lnTo>
                    <a:pt x="0" y="290337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14285" cy="337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008542" y="-105842"/>
            <a:ext cx="5395133" cy="16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4"/>
              </a:lnSpc>
              <a:spcBef>
                <a:spcPct val="0"/>
              </a:spcBef>
            </a:pPr>
            <a:r>
              <a:rPr lang="en-US" b="true" sz="844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Africa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801977" y="6883068"/>
            <a:ext cx="14684045" cy="3057229"/>
            <a:chOff x="0" y="0"/>
            <a:chExt cx="3867403" cy="8051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7403" cy="805196"/>
            </a:xfrm>
            <a:custGeom>
              <a:avLst/>
              <a:gdLst/>
              <a:ahLst/>
              <a:cxnLst/>
              <a:rect r="r" b="b" t="t" l="l"/>
              <a:pathLst>
                <a:path h="805196" w="3867403">
                  <a:moveTo>
                    <a:pt x="0" y="0"/>
                  </a:moveTo>
                  <a:lnTo>
                    <a:pt x="3867403" y="0"/>
                  </a:lnTo>
                  <a:lnTo>
                    <a:pt x="3867403" y="805196"/>
                  </a:lnTo>
                  <a:lnTo>
                    <a:pt x="0" y="805196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3867403" cy="919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13767" y="6458898"/>
            <a:ext cx="14457013" cy="468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</a:p>
          <a:p>
            <a:pPr algn="l" marL="585023" indent="-292511" lvl="1">
              <a:lnSpc>
                <a:spcPts val="3793"/>
              </a:lnSpc>
              <a:buFont typeface="Arial"/>
              <a:buChar char="•"/>
            </a:pPr>
            <a:r>
              <a:rPr lang="en-US" b="true" sz="270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Infant Mortality: Significant decline in recent years. </a:t>
            </a:r>
          </a:p>
          <a:p>
            <a:pPr algn="l">
              <a:lnSpc>
                <a:spcPts val="3793"/>
              </a:lnSpc>
            </a:pPr>
          </a:p>
          <a:p>
            <a:pPr algn="l" marL="585023" indent="-292511" lvl="1">
              <a:lnSpc>
                <a:spcPts val="3793"/>
              </a:lnSpc>
              <a:buFont typeface="Arial"/>
              <a:buChar char="•"/>
            </a:pPr>
            <a:r>
              <a:rPr lang="en-US" b="true" sz="270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 Expenditure</a:t>
            </a:r>
            <a:r>
              <a:rPr lang="en-US" b="true" sz="270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Stable at start but increases slightly in recent years.</a:t>
            </a:r>
          </a:p>
          <a:p>
            <a:pPr algn="l">
              <a:lnSpc>
                <a:spcPts val="3793"/>
              </a:lnSpc>
            </a:pPr>
          </a:p>
          <a:p>
            <a:pPr algn="l" marL="585023" indent="-292511" lvl="1">
              <a:lnSpc>
                <a:spcPts val="3793"/>
              </a:lnSpc>
              <a:buFont typeface="Arial"/>
              <a:buChar char="•"/>
            </a:pPr>
            <a:r>
              <a:rPr lang="en-US" b="true" sz="270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Correlation: Small health spending increases have significantly reduced mortality rates and improved life expectancy.</a:t>
            </a:r>
          </a:p>
          <a:p>
            <a:pPr algn="l">
              <a:lnSpc>
                <a:spcPts val="3918"/>
              </a:lnSpc>
            </a:pPr>
          </a:p>
          <a:p>
            <a:pPr algn="l">
              <a:lnSpc>
                <a:spcPts val="3918"/>
              </a:lnSpc>
              <a:spcBef>
                <a:spcPct val="0"/>
              </a:spcBef>
            </a:pPr>
          </a:p>
          <a:p>
            <a:pPr algn="just">
              <a:lnSpc>
                <a:spcPts val="2383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61581"/>
          </a:xfrm>
          <a:custGeom>
            <a:avLst/>
            <a:gdLst/>
            <a:ahLst/>
            <a:cxnLst/>
            <a:rect r="r" b="b" t="t" l="l"/>
            <a:pathLst>
              <a:path h="10361581" w="18288000">
                <a:moveTo>
                  <a:pt x="0" y="0"/>
                </a:moveTo>
                <a:lnTo>
                  <a:pt x="18288000" y="0"/>
                </a:lnTo>
                <a:lnTo>
                  <a:pt x="18288000" y="10361581"/>
                </a:lnTo>
                <a:lnTo>
                  <a:pt x="0" y="1036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-13400" r="0" b="-41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2509" y="1669146"/>
            <a:ext cx="15862982" cy="5461888"/>
          </a:xfrm>
          <a:custGeom>
            <a:avLst/>
            <a:gdLst/>
            <a:ahLst/>
            <a:cxnLst/>
            <a:rect r="r" b="b" t="t" l="l"/>
            <a:pathLst>
              <a:path h="5461888" w="15862982">
                <a:moveTo>
                  <a:pt x="0" y="0"/>
                </a:moveTo>
                <a:lnTo>
                  <a:pt x="15862982" y="0"/>
                </a:lnTo>
                <a:lnTo>
                  <a:pt x="15862982" y="5461887"/>
                </a:lnTo>
                <a:lnTo>
                  <a:pt x="0" y="5461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011" r="0" b="-3456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43485" y="388254"/>
            <a:ext cx="2974527" cy="1123171"/>
            <a:chOff x="0" y="0"/>
            <a:chExt cx="783414" cy="2958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3414" cy="295815"/>
            </a:xfrm>
            <a:custGeom>
              <a:avLst/>
              <a:gdLst/>
              <a:ahLst/>
              <a:cxnLst/>
              <a:rect r="r" b="b" t="t" l="l"/>
              <a:pathLst>
                <a:path h="295815" w="783414">
                  <a:moveTo>
                    <a:pt x="0" y="0"/>
                  </a:moveTo>
                  <a:lnTo>
                    <a:pt x="783414" y="0"/>
                  </a:lnTo>
                  <a:lnTo>
                    <a:pt x="783414" y="295815"/>
                  </a:lnTo>
                  <a:lnTo>
                    <a:pt x="0" y="295815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83414" cy="343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35039" y="54879"/>
            <a:ext cx="5169103" cy="16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4"/>
              </a:lnSpc>
              <a:spcBef>
                <a:spcPct val="0"/>
              </a:spcBef>
            </a:pPr>
            <a:r>
              <a:rPr lang="en-US" b="true" sz="844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Asia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12509" y="7438772"/>
            <a:ext cx="15862982" cy="2558137"/>
            <a:chOff x="0" y="0"/>
            <a:chExt cx="4177905" cy="6737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7905" cy="673748"/>
            </a:xfrm>
            <a:custGeom>
              <a:avLst/>
              <a:gdLst/>
              <a:ahLst/>
              <a:cxnLst/>
              <a:rect r="r" b="b" t="t" l="l"/>
              <a:pathLst>
                <a:path h="673748" w="4177905">
                  <a:moveTo>
                    <a:pt x="0" y="0"/>
                  </a:moveTo>
                  <a:lnTo>
                    <a:pt x="4177905" y="0"/>
                  </a:lnTo>
                  <a:lnTo>
                    <a:pt x="4177905" y="673748"/>
                  </a:lnTo>
                  <a:lnTo>
                    <a:pt x="0" y="673748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4177905" cy="788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7503" y="7475146"/>
            <a:ext cx="14992994" cy="281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579" indent="-296790" lvl="1">
              <a:lnSpc>
                <a:spcPts val="38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4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Infant M</a:t>
            </a:r>
            <a:r>
              <a:rPr lang="en-US" b="true" sz="274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ortality: Consistent decline over the years.</a:t>
            </a:r>
          </a:p>
          <a:p>
            <a:pPr algn="l">
              <a:lnSpc>
                <a:spcPts val="3849"/>
              </a:lnSpc>
              <a:spcBef>
                <a:spcPct val="0"/>
              </a:spcBef>
            </a:pPr>
          </a:p>
          <a:p>
            <a:pPr algn="l" marL="593579" indent="-296790" lvl="1">
              <a:lnSpc>
                <a:spcPts val="38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4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 Expenditure: Increases slightly over time, though not drastically.</a:t>
            </a:r>
          </a:p>
          <a:p>
            <a:pPr algn="l">
              <a:lnSpc>
                <a:spcPts val="4208"/>
              </a:lnSpc>
              <a:spcBef>
                <a:spcPct val="0"/>
              </a:spcBef>
            </a:pPr>
          </a:p>
          <a:p>
            <a:pPr algn="l" marL="593579" indent="-296790" lvl="1">
              <a:lnSpc>
                <a:spcPts val="38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4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Correlation: Minimal increases in health funding improve mortality rates.</a:t>
            </a:r>
          </a:p>
          <a:p>
            <a:pPr algn="l">
              <a:lnSpc>
                <a:spcPts val="2291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4581"/>
            <a:ext cx="18288000" cy="10361581"/>
          </a:xfrm>
          <a:custGeom>
            <a:avLst/>
            <a:gdLst/>
            <a:ahLst/>
            <a:cxnLst/>
            <a:rect r="r" b="b" t="t" l="l"/>
            <a:pathLst>
              <a:path h="10361581" w="18288000">
                <a:moveTo>
                  <a:pt x="0" y="0"/>
                </a:moveTo>
                <a:lnTo>
                  <a:pt x="18288000" y="0"/>
                </a:lnTo>
                <a:lnTo>
                  <a:pt x="18288000" y="10361581"/>
                </a:lnTo>
                <a:lnTo>
                  <a:pt x="0" y="1036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-13400" r="0" b="-41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1725" y="1669503"/>
            <a:ext cx="14124550" cy="4959183"/>
          </a:xfrm>
          <a:custGeom>
            <a:avLst/>
            <a:gdLst/>
            <a:ahLst/>
            <a:cxnLst/>
            <a:rect r="r" b="b" t="t" l="l"/>
            <a:pathLst>
              <a:path h="4959183" w="14124550">
                <a:moveTo>
                  <a:pt x="0" y="0"/>
                </a:moveTo>
                <a:lnTo>
                  <a:pt x="14124550" y="0"/>
                </a:lnTo>
                <a:lnTo>
                  <a:pt x="14124550" y="4959183"/>
                </a:lnTo>
                <a:lnTo>
                  <a:pt x="0" y="495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100" r="0" b="-3359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58256" y="418999"/>
            <a:ext cx="3863630" cy="1040954"/>
            <a:chOff x="0" y="0"/>
            <a:chExt cx="1017582" cy="2741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7582" cy="274161"/>
            </a:xfrm>
            <a:custGeom>
              <a:avLst/>
              <a:gdLst/>
              <a:ahLst/>
              <a:cxnLst/>
              <a:rect r="r" b="b" t="t" l="l"/>
              <a:pathLst>
                <a:path h="274161" w="1017582">
                  <a:moveTo>
                    <a:pt x="0" y="0"/>
                  </a:moveTo>
                  <a:lnTo>
                    <a:pt x="1017582" y="0"/>
                  </a:lnTo>
                  <a:lnTo>
                    <a:pt x="1017582" y="274161"/>
                  </a:lnTo>
                  <a:lnTo>
                    <a:pt x="0" y="274161"/>
                  </a:lnTo>
                  <a:close/>
                </a:path>
              </a:pathLst>
            </a:custGeom>
            <a:solidFill>
              <a:srgbClr val="332E2E">
                <a:alpha val="6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17582" cy="321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85094" y="137650"/>
            <a:ext cx="3836792" cy="148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  <a:spcBef>
                <a:spcPct val="0"/>
              </a:spcBef>
            </a:pPr>
            <a:r>
              <a:rPr lang="en-US" b="true" sz="785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Oceania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81725" y="6838236"/>
            <a:ext cx="14124550" cy="3203303"/>
            <a:chOff x="0" y="0"/>
            <a:chExt cx="3720046" cy="8436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20046" cy="843668"/>
            </a:xfrm>
            <a:custGeom>
              <a:avLst/>
              <a:gdLst/>
              <a:ahLst/>
              <a:cxnLst/>
              <a:rect r="r" b="b" t="t" l="l"/>
              <a:pathLst>
                <a:path h="843668" w="3720046">
                  <a:moveTo>
                    <a:pt x="0" y="0"/>
                  </a:moveTo>
                  <a:lnTo>
                    <a:pt x="3720046" y="0"/>
                  </a:lnTo>
                  <a:lnTo>
                    <a:pt x="3720046" y="843668"/>
                  </a:lnTo>
                  <a:lnTo>
                    <a:pt x="0" y="843668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3720046" cy="957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81725" y="6878514"/>
            <a:ext cx="14124550" cy="431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377" indent="-303689" lvl="1">
              <a:lnSpc>
                <a:spcPts val="3938"/>
              </a:lnSpc>
              <a:buFont typeface="Arial"/>
              <a:buChar char="•"/>
            </a:pPr>
            <a:r>
              <a:rPr lang="en-US" b="true" sz="281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Infant Mortality: Gradual decline in recent years.</a:t>
            </a:r>
          </a:p>
          <a:p>
            <a:pPr algn="l">
              <a:lnSpc>
                <a:spcPts val="3938"/>
              </a:lnSpc>
            </a:pPr>
          </a:p>
          <a:p>
            <a:pPr algn="l" marL="607377" indent="-303689" lvl="1">
              <a:lnSpc>
                <a:spcPts val="3938"/>
              </a:lnSpc>
              <a:buFont typeface="Arial"/>
              <a:buChar char="•"/>
            </a:pPr>
            <a:r>
              <a:rPr lang="en-US" b="true" sz="281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 Expenditure</a:t>
            </a:r>
            <a:r>
              <a:rPr lang="en-US" b="true" sz="281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Modest upward trend.</a:t>
            </a:r>
          </a:p>
          <a:p>
            <a:pPr algn="l">
              <a:lnSpc>
                <a:spcPts val="3938"/>
              </a:lnSpc>
            </a:pPr>
          </a:p>
          <a:p>
            <a:pPr algn="l" marL="607377" indent="-303689" lvl="1">
              <a:lnSpc>
                <a:spcPts val="3938"/>
              </a:lnSpc>
              <a:buFont typeface="Arial"/>
              <a:buChar char="•"/>
            </a:pPr>
            <a:r>
              <a:rPr lang="en-US" b="true" sz="281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Correlation</a:t>
            </a:r>
            <a:r>
              <a:rPr lang="en-US" b="true" sz="281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Increased health expenditure is strongly linked to lower mortality rates and higher life expectancy.</a:t>
            </a:r>
          </a:p>
          <a:p>
            <a:pPr algn="l">
              <a:lnSpc>
                <a:spcPts val="3938"/>
              </a:lnSpc>
            </a:pPr>
          </a:p>
          <a:p>
            <a:pPr algn="l">
              <a:lnSpc>
                <a:spcPts val="3938"/>
              </a:lnSpc>
              <a:spcBef>
                <a:spcPct val="0"/>
              </a:spcBef>
            </a:pPr>
          </a:p>
          <a:p>
            <a:pPr algn="l">
              <a:lnSpc>
                <a:spcPts val="2344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22206" y="6506446"/>
            <a:ext cx="13756431" cy="3510079"/>
            <a:chOff x="0" y="0"/>
            <a:chExt cx="3623093" cy="9244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23093" cy="924465"/>
            </a:xfrm>
            <a:custGeom>
              <a:avLst/>
              <a:gdLst/>
              <a:ahLst/>
              <a:cxnLst/>
              <a:rect r="r" b="b" t="t" l="l"/>
              <a:pathLst>
                <a:path h="924465" w="3623093">
                  <a:moveTo>
                    <a:pt x="0" y="0"/>
                  </a:moveTo>
                  <a:lnTo>
                    <a:pt x="3623093" y="0"/>
                  </a:lnTo>
                  <a:lnTo>
                    <a:pt x="3623093" y="924465"/>
                  </a:lnTo>
                  <a:lnTo>
                    <a:pt x="0" y="924465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3623093" cy="1038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05231" y="192406"/>
            <a:ext cx="7019800" cy="1239656"/>
            <a:chOff x="0" y="0"/>
            <a:chExt cx="1848836" cy="3264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8836" cy="326494"/>
            </a:xfrm>
            <a:custGeom>
              <a:avLst/>
              <a:gdLst/>
              <a:ahLst/>
              <a:cxnLst/>
              <a:rect r="r" b="b" t="t" l="l"/>
              <a:pathLst>
                <a:path h="326494" w="1848836">
                  <a:moveTo>
                    <a:pt x="0" y="0"/>
                  </a:moveTo>
                  <a:lnTo>
                    <a:pt x="1848836" y="0"/>
                  </a:lnTo>
                  <a:lnTo>
                    <a:pt x="1848836" y="326494"/>
                  </a:lnTo>
                  <a:lnTo>
                    <a:pt x="0" y="326494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48836" cy="37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63449" y="48303"/>
            <a:ext cx="6703364" cy="155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4"/>
              </a:lnSpc>
              <a:spcBef>
                <a:spcPct val="0"/>
              </a:spcBef>
            </a:pPr>
            <a:r>
              <a:rPr lang="en-US" b="true" sz="814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South America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22206" y="6709275"/>
            <a:ext cx="13756431" cy="469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016" indent="-326508" lvl="1">
              <a:lnSpc>
                <a:spcPts val="4234"/>
              </a:lnSpc>
              <a:buFont typeface="Arial"/>
              <a:buChar char="•"/>
            </a:pPr>
            <a:r>
              <a:rPr lang="en-US" b="true" sz="302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Infant Mortality: Significant decline with a spike in 2010.</a:t>
            </a:r>
          </a:p>
          <a:p>
            <a:pPr algn="l">
              <a:lnSpc>
                <a:spcPts val="4234"/>
              </a:lnSpc>
            </a:pPr>
          </a:p>
          <a:p>
            <a:pPr algn="l" marL="653016" indent="-326508" lvl="1">
              <a:lnSpc>
                <a:spcPts val="4234"/>
              </a:lnSpc>
              <a:buFont typeface="Arial"/>
              <a:buChar char="•"/>
            </a:pPr>
            <a:r>
              <a:rPr lang="en-US" b="true" sz="302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 Expenditure</a:t>
            </a:r>
            <a:r>
              <a:rPr lang="en-US" b="true" sz="302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Stable with slight functions in the later period.</a:t>
            </a:r>
          </a:p>
          <a:p>
            <a:pPr algn="l">
              <a:lnSpc>
                <a:spcPts val="4234"/>
              </a:lnSpc>
            </a:pPr>
          </a:p>
          <a:p>
            <a:pPr algn="l" marL="653016" indent="-326508" lvl="1">
              <a:lnSpc>
                <a:spcPts val="4234"/>
              </a:lnSpc>
              <a:buFont typeface="Arial"/>
              <a:buChar char="•"/>
            </a:pPr>
            <a:r>
              <a:rPr lang="en-US" b="true" sz="302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 Expenditure: Clear trend that increased health expenditure is linked to improved health outcomes.</a:t>
            </a:r>
          </a:p>
          <a:p>
            <a:pPr algn="l">
              <a:lnSpc>
                <a:spcPts val="4374"/>
              </a:lnSpc>
            </a:pPr>
          </a:p>
          <a:p>
            <a:pPr algn="l">
              <a:lnSpc>
                <a:spcPts val="4374"/>
              </a:lnSpc>
              <a:spcBef>
                <a:spcPct val="0"/>
              </a:spcBef>
            </a:pPr>
          </a:p>
          <a:p>
            <a:pPr algn="just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122206" y="1603512"/>
            <a:ext cx="13756431" cy="4732713"/>
          </a:xfrm>
          <a:custGeom>
            <a:avLst/>
            <a:gdLst/>
            <a:ahLst/>
            <a:cxnLst/>
            <a:rect r="r" b="b" t="t" l="l"/>
            <a:pathLst>
              <a:path h="4732713" w="13756431">
                <a:moveTo>
                  <a:pt x="0" y="0"/>
                </a:moveTo>
                <a:lnTo>
                  <a:pt x="13756431" y="0"/>
                </a:lnTo>
                <a:lnTo>
                  <a:pt x="13756431" y="4732713"/>
                </a:lnTo>
                <a:lnTo>
                  <a:pt x="0" y="4732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684" r="0" b="-3582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22206" y="1602898"/>
            <a:ext cx="13756431" cy="4732713"/>
          </a:xfrm>
          <a:custGeom>
            <a:avLst/>
            <a:gdLst/>
            <a:ahLst/>
            <a:cxnLst/>
            <a:rect r="r" b="b" t="t" l="l"/>
            <a:pathLst>
              <a:path h="4732713" w="13756431">
                <a:moveTo>
                  <a:pt x="0" y="0"/>
                </a:moveTo>
                <a:lnTo>
                  <a:pt x="13756431" y="0"/>
                </a:lnTo>
                <a:lnTo>
                  <a:pt x="13756431" y="4732712"/>
                </a:lnTo>
                <a:lnTo>
                  <a:pt x="0" y="4732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684" r="0" b="-3582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05231" y="192406"/>
            <a:ext cx="7019800" cy="1514666"/>
            <a:chOff x="0" y="0"/>
            <a:chExt cx="1848836" cy="3989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8836" cy="398924"/>
            </a:xfrm>
            <a:custGeom>
              <a:avLst/>
              <a:gdLst/>
              <a:ahLst/>
              <a:cxnLst/>
              <a:rect r="r" b="b" t="t" l="l"/>
              <a:pathLst>
                <a:path h="398924" w="1848836">
                  <a:moveTo>
                    <a:pt x="0" y="0"/>
                  </a:moveTo>
                  <a:lnTo>
                    <a:pt x="1848836" y="0"/>
                  </a:lnTo>
                  <a:lnTo>
                    <a:pt x="1848836" y="398924"/>
                  </a:lnTo>
                  <a:lnTo>
                    <a:pt x="0" y="398924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52400"/>
              <a:ext cx="1848836" cy="551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60"/>
                </a:lnSpc>
              </a:pPr>
              <a:r>
                <a:rPr lang="en-US" b="true" sz="3900">
                  <a:solidFill>
                    <a:srgbClr val="FFFFFF">
                      <a:alpha val="63922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Yearly trends of Infant Mortality and Life Expectancy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36654" y="2042522"/>
            <a:ext cx="15422646" cy="6072287"/>
          </a:xfrm>
          <a:custGeom>
            <a:avLst/>
            <a:gdLst/>
            <a:ahLst/>
            <a:cxnLst/>
            <a:rect r="r" b="b" t="t" l="l"/>
            <a:pathLst>
              <a:path h="6072287" w="15422646">
                <a:moveTo>
                  <a:pt x="0" y="0"/>
                </a:moveTo>
                <a:lnTo>
                  <a:pt x="15422646" y="0"/>
                </a:lnTo>
                <a:lnTo>
                  <a:pt x="15422646" y="6072287"/>
                </a:lnTo>
                <a:lnTo>
                  <a:pt x="0" y="6072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746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51555" y="8450259"/>
            <a:ext cx="12293437" cy="1616082"/>
            <a:chOff x="0" y="0"/>
            <a:chExt cx="3237778" cy="4256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37778" cy="425635"/>
            </a:xfrm>
            <a:custGeom>
              <a:avLst/>
              <a:gdLst/>
              <a:ahLst/>
              <a:cxnLst/>
              <a:rect r="r" b="b" t="t" l="l"/>
              <a:pathLst>
                <a:path h="425635" w="3237778">
                  <a:moveTo>
                    <a:pt x="0" y="0"/>
                  </a:moveTo>
                  <a:lnTo>
                    <a:pt x="3237778" y="0"/>
                  </a:lnTo>
                  <a:lnTo>
                    <a:pt x="3237778" y="425635"/>
                  </a:lnTo>
                  <a:lnTo>
                    <a:pt x="0" y="425635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3237778" cy="54946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 marL="690890" indent="-345445" lvl="1">
                <a:lnSpc>
                  <a:spcPts val="4480"/>
                </a:lnSpc>
                <a:buFont typeface="Arial"/>
                <a:buChar char="•"/>
              </a:pPr>
              <a:r>
                <a:rPr lang="en-US" b="true" sz="3200">
                  <a:solidFill>
                    <a:srgbClr val="FFFFFF">
                      <a:alpha val="63922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Infant Mortality: shows consistent decline from 2000 to 2022.</a:t>
              </a:r>
            </a:p>
            <a:p>
              <a:pPr algn="l" marL="690890" indent="-345445" lvl="1">
                <a:lnSpc>
                  <a:spcPts val="4480"/>
                </a:lnSpc>
                <a:buFont typeface="Arial"/>
                <a:buChar char="•"/>
              </a:pPr>
              <a:r>
                <a:rPr lang="en-US" b="true" sz="3200">
                  <a:solidFill>
                    <a:srgbClr val="FFFFFF">
                      <a:alpha val="63922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Life expectancy: shows a gradual upward trend.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88196"/>
            <a:ext cx="18288000" cy="8096726"/>
          </a:xfrm>
          <a:custGeom>
            <a:avLst/>
            <a:gdLst/>
            <a:ahLst/>
            <a:cxnLst/>
            <a:rect r="r" b="b" t="t" l="l"/>
            <a:pathLst>
              <a:path h="8096726" w="18288000">
                <a:moveTo>
                  <a:pt x="0" y="0"/>
                </a:moveTo>
                <a:lnTo>
                  <a:pt x="18288000" y="0"/>
                </a:lnTo>
                <a:lnTo>
                  <a:pt x="18288000" y="8096726"/>
                </a:lnTo>
                <a:lnTo>
                  <a:pt x="0" y="809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0" t="-23766" r="0" b="-117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874509"/>
            <a:ext cx="4896581" cy="95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7"/>
              </a:lnSpc>
              <a:spcBef>
                <a:spcPct val="0"/>
              </a:spcBef>
            </a:pPr>
            <a:r>
              <a:rPr lang="en-US" b="true" sz="56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83421" y="6958787"/>
            <a:ext cx="7243352" cy="61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928" indent="-389964" lvl="1">
              <a:lnSpc>
                <a:spcPts val="5057"/>
              </a:lnSpc>
              <a:buFont typeface="Arial"/>
              <a:buChar char="•"/>
            </a:pPr>
            <a:r>
              <a:rPr lang="en-US" b="true" sz="36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05916" y="6958787"/>
            <a:ext cx="7243352" cy="61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928" indent="-389964" lvl="1">
              <a:lnSpc>
                <a:spcPts val="5057"/>
              </a:lnSpc>
              <a:buFont typeface="Arial"/>
              <a:buChar char="•"/>
            </a:pPr>
            <a:r>
              <a:rPr lang="en-US" b="true" sz="36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LITERATURE 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83421" y="8063422"/>
            <a:ext cx="7243352" cy="61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928" indent="-389964" lvl="1">
              <a:lnSpc>
                <a:spcPts val="5057"/>
              </a:lnSpc>
              <a:buFont typeface="Arial"/>
              <a:buChar char="•"/>
            </a:pPr>
            <a:r>
              <a:rPr lang="en-US" b="true" sz="36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5916" y="8063422"/>
            <a:ext cx="7243352" cy="61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928" indent="-389964" lvl="1">
              <a:lnSpc>
                <a:spcPts val="5057"/>
              </a:lnSpc>
              <a:buFont typeface="Arial"/>
              <a:buChar char="•"/>
            </a:pPr>
            <a:r>
              <a:rPr lang="en-US" b="true" sz="36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83421" y="9191625"/>
            <a:ext cx="7243352" cy="61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928" indent="-389964" lvl="1">
              <a:lnSpc>
                <a:spcPts val="5057"/>
              </a:lnSpc>
              <a:buFont typeface="Arial"/>
              <a:buChar char="•"/>
            </a:pPr>
            <a:r>
              <a:rPr lang="en-US" b="true" sz="36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05916" y="9191625"/>
            <a:ext cx="6100352" cy="61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928" indent="-389964" lvl="1">
              <a:lnSpc>
                <a:spcPts val="5057"/>
              </a:lnSpc>
              <a:buFont typeface="Arial"/>
              <a:buChar char="•"/>
            </a:pPr>
            <a:r>
              <a:rPr lang="en-US" b="true" sz="36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71190" y="253085"/>
            <a:ext cx="10478551" cy="6497293"/>
          </a:xfrm>
          <a:custGeom>
            <a:avLst/>
            <a:gdLst/>
            <a:ahLst/>
            <a:cxnLst/>
            <a:rect r="r" b="b" t="t" l="l"/>
            <a:pathLst>
              <a:path h="6497293" w="10478551">
                <a:moveTo>
                  <a:pt x="0" y="0"/>
                </a:moveTo>
                <a:lnTo>
                  <a:pt x="10478550" y="0"/>
                </a:lnTo>
                <a:lnTo>
                  <a:pt x="10478550" y="6497293"/>
                </a:lnTo>
                <a:lnTo>
                  <a:pt x="0" y="6497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78228" y="7009732"/>
            <a:ext cx="12293437" cy="2858429"/>
            <a:chOff x="0" y="0"/>
            <a:chExt cx="3237778" cy="7528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37778" cy="752837"/>
            </a:xfrm>
            <a:custGeom>
              <a:avLst/>
              <a:gdLst/>
              <a:ahLst/>
              <a:cxnLst/>
              <a:rect r="r" b="b" t="t" l="l"/>
              <a:pathLst>
                <a:path h="752837" w="3237778">
                  <a:moveTo>
                    <a:pt x="0" y="0"/>
                  </a:moveTo>
                  <a:lnTo>
                    <a:pt x="3237778" y="0"/>
                  </a:lnTo>
                  <a:lnTo>
                    <a:pt x="3237778" y="752837"/>
                  </a:lnTo>
                  <a:lnTo>
                    <a:pt x="0" y="752837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3237778" cy="86713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 marL="626122" indent="-313061" lvl="1">
                <a:lnSpc>
                  <a:spcPts val="4060"/>
                </a:lnSpc>
                <a:buFont typeface="Arial"/>
                <a:buChar char="•"/>
              </a:pPr>
              <a:r>
                <a:rPr lang="en-US" b="true" sz="2900">
                  <a:solidFill>
                    <a:srgbClr val="FFFFFF">
                      <a:alpha val="63922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Health expenditure: Mean health expenditure as a percentage of GDP is 5.63% .</a:t>
              </a:r>
            </a:p>
            <a:p>
              <a:pPr algn="l" marL="626122" indent="-313061" lvl="1">
                <a:lnSpc>
                  <a:spcPts val="4060"/>
                </a:lnSpc>
                <a:buFont typeface="Arial"/>
                <a:buChar char="•"/>
              </a:pPr>
              <a:r>
                <a:rPr lang="en-US" b="true" sz="2900">
                  <a:solidFill>
                    <a:srgbClr val="FFFFFF">
                      <a:alpha val="63922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Infant Mortality Rate: average IMR is 57 deaths per 1,000 live births.</a:t>
              </a:r>
            </a:p>
            <a:p>
              <a:pPr algn="l" marL="626122" indent="-313061" lvl="1">
                <a:lnSpc>
                  <a:spcPts val="4060"/>
                </a:lnSpc>
                <a:buFont typeface="Arial"/>
                <a:buChar char="•"/>
              </a:pPr>
              <a:r>
                <a:rPr lang="en-US" b="true" sz="2900">
                  <a:solidFill>
                    <a:srgbClr val="FFFFFF">
                      <a:alpha val="63922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Life expectancy:  mean life expectancy is 60.19 years which is significantly low.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05231" y="192406"/>
            <a:ext cx="7019800" cy="1514666"/>
            <a:chOff x="0" y="0"/>
            <a:chExt cx="1848836" cy="3989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8836" cy="398924"/>
            </a:xfrm>
            <a:custGeom>
              <a:avLst/>
              <a:gdLst/>
              <a:ahLst/>
              <a:cxnLst/>
              <a:rect r="r" b="b" t="t" l="l"/>
              <a:pathLst>
                <a:path h="398924" w="1848836">
                  <a:moveTo>
                    <a:pt x="0" y="0"/>
                  </a:moveTo>
                  <a:lnTo>
                    <a:pt x="1848836" y="0"/>
                  </a:lnTo>
                  <a:lnTo>
                    <a:pt x="1848836" y="398924"/>
                  </a:lnTo>
                  <a:lnTo>
                    <a:pt x="0" y="398924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52400"/>
              <a:ext cx="1848836" cy="551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60"/>
                </a:lnSpc>
              </a:pPr>
              <a:r>
                <a:rPr lang="en-US" b="true" sz="3900">
                  <a:solidFill>
                    <a:srgbClr val="FFFFFF">
                      <a:alpha val="63922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Heatmap of Current health expenditure and mortality rate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78519" y="1793340"/>
            <a:ext cx="7587582" cy="6028428"/>
          </a:xfrm>
          <a:custGeom>
            <a:avLst/>
            <a:gdLst/>
            <a:ahLst/>
            <a:cxnLst/>
            <a:rect r="r" b="b" t="t" l="l"/>
            <a:pathLst>
              <a:path h="6028428" w="7587582">
                <a:moveTo>
                  <a:pt x="0" y="0"/>
                </a:moveTo>
                <a:lnTo>
                  <a:pt x="7587582" y="0"/>
                </a:lnTo>
                <a:lnTo>
                  <a:pt x="7587582" y="6028428"/>
                </a:lnTo>
                <a:lnTo>
                  <a:pt x="0" y="6028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9" t="-13687" r="-60164" b="-830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51555" y="7907493"/>
            <a:ext cx="12293437" cy="2495522"/>
            <a:chOff x="0" y="0"/>
            <a:chExt cx="3237778" cy="657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37778" cy="657257"/>
            </a:xfrm>
            <a:custGeom>
              <a:avLst/>
              <a:gdLst/>
              <a:ahLst/>
              <a:cxnLst/>
              <a:rect r="r" b="b" t="t" l="l"/>
              <a:pathLst>
                <a:path h="657257" w="3237778">
                  <a:moveTo>
                    <a:pt x="0" y="0"/>
                  </a:moveTo>
                  <a:lnTo>
                    <a:pt x="3237778" y="0"/>
                  </a:lnTo>
                  <a:lnTo>
                    <a:pt x="3237778" y="657257"/>
                  </a:lnTo>
                  <a:lnTo>
                    <a:pt x="0" y="657257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33350"/>
              <a:ext cx="3237778" cy="79060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4760"/>
                </a:lnSpc>
              </a:pPr>
              <a:r>
                <a:rPr lang="en-US" sz="3400" b="true">
                  <a:solidFill>
                    <a:srgbClr val="FFFFFF">
                      <a:alpha val="63922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The Heatmap shows a negative correlation of -0.80 between current health expenditure (% of GDP) and infant mortality rate (per 1,000 live births).</a:t>
              </a:r>
            </a:p>
            <a:p>
              <a:pPr algn="l">
                <a:lnSpc>
                  <a:spcPts val="44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619664"/>
            <a:ext cx="16230600" cy="7638636"/>
            <a:chOff x="0" y="0"/>
            <a:chExt cx="4274726" cy="20118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011822"/>
            </a:xfrm>
            <a:custGeom>
              <a:avLst/>
              <a:gdLst/>
              <a:ahLst/>
              <a:cxnLst/>
              <a:rect r="r" b="b" t="t" l="l"/>
              <a:pathLst>
                <a:path h="201182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11822"/>
                  </a:lnTo>
                  <a:lnTo>
                    <a:pt x="0" y="2011822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212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99250" y="478476"/>
            <a:ext cx="12289500" cy="1414780"/>
            <a:chOff x="0" y="0"/>
            <a:chExt cx="3236741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36741" cy="372617"/>
            </a:xfrm>
            <a:custGeom>
              <a:avLst/>
              <a:gdLst/>
              <a:ahLst/>
              <a:cxnLst/>
              <a:rect r="r" b="b" t="t" l="l"/>
              <a:pathLst>
                <a:path h="372617" w="3236741">
                  <a:moveTo>
                    <a:pt x="0" y="0"/>
                  </a:moveTo>
                  <a:lnTo>
                    <a:pt x="3236741" y="0"/>
                  </a:lnTo>
                  <a:lnTo>
                    <a:pt x="3236741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36741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37970" y="418626"/>
            <a:ext cx="6012061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1714" y="2470040"/>
            <a:ext cx="14784369" cy="451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 i="true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Research Question:</a:t>
            </a:r>
            <a:r>
              <a:rPr lang="en-US" b="true" sz="36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Correlation between mortality rates and health expenditure confirmed.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 i="true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Hypothesis:</a:t>
            </a:r>
            <a:r>
              <a:rPr lang="en-US" b="true" sz="36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Inverse relationship validated.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 i="true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Key Findings:</a:t>
            </a:r>
            <a:r>
              <a:rPr lang="en-US" b="true" sz="36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Higher health spending → Lower mortality rates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 i="true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Trends:</a:t>
            </a:r>
            <a:r>
              <a:rPr lang="en-US" b="true" sz="36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23 years show consistent mortality reduction with increased health investment.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 i="true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Implications:</a:t>
            </a:r>
            <a:r>
              <a:rPr lang="en-US" b="true" sz="36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Prioritize health spending for better outcomes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-12914" r="0" b="-150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3931" y="1619664"/>
            <a:ext cx="17578754" cy="8340629"/>
            <a:chOff x="0" y="0"/>
            <a:chExt cx="4629795" cy="2196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29795" cy="2196709"/>
            </a:xfrm>
            <a:custGeom>
              <a:avLst/>
              <a:gdLst/>
              <a:ahLst/>
              <a:cxnLst/>
              <a:rect r="r" b="b" t="t" l="l"/>
              <a:pathLst>
                <a:path h="2196709" w="4629795">
                  <a:moveTo>
                    <a:pt x="0" y="0"/>
                  </a:moveTo>
                  <a:lnTo>
                    <a:pt x="4629795" y="0"/>
                  </a:lnTo>
                  <a:lnTo>
                    <a:pt x="4629795" y="2196709"/>
                  </a:lnTo>
                  <a:lnTo>
                    <a:pt x="0" y="2196709"/>
                  </a:lnTo>
                  <a:close/>
                </a:path>
              </a:pathLst>
            </a:custGeom>
            <a:solidFill>
              <a:srgbClr val="4B4A46">
                <a:alpha val="6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629795" cy="2311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68019" y="321310"/>
            <a:ext cx="7951962" cy="1414780"/>
            <a:chOff x="0" y="0"/>
            <a:chExt cx="2094344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4344" cy="372617"/>
            </a:xfrm>
            <a:custGeom>
              <a:avLst/>
              <a:gdLst/>
              <a:ahLst/>
              <a:cxnLst/>
              <a:rect r="r" b="b" t="t" l="l"/>
              <a:pathLst>
                <a:path h="372617" w="2094344">
                  <a:moveTo>
                    <a:pt x="0" y="0"/>
                  </a:moveTo>
                  <a:lnTo>
                    <a:pt x="2094344" y="0"/>
                  </a:lnTo>
                  <a:lnTo>
                    <a:pt x="2094344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57175"/>
              <a:ext cx="2094344" cy="629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394"/>
                </a:lnSpc>
              </a:pPr>
              <a:r>
                <a:rPr lang="en-US" b="true" sz="6710">
                  <a:solidFill>
                    <a:srgbClr val="FFFFFF">
                      <a:alpha val="83922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REFERENCES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0131" y="1715977"/>
            <a:ext cx="17231171" cy="815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 “Health Expenditure, Institutional Quality, and Under-Five Mortality in Sub-Saharan African Countries”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 “Health expenditure, longevity, and child mortality: dynamic panel data approach with global data”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 “Health expenditures, health outcomes and the role of good governance”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 “Health, inequality, and income: a global study using simultaneous model”   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 "The effect of private and public health expenditure on infant mortality rates: Does the level of development matter?"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 “Effect of Health Care Expenditures on Child Mortality Rates: A Case Study of Sub-Saharan Africa”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 “Health expenditure, child and maternal mortality nexus: a comparative global analysis”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 “Relationship between mortality and health care expenditure: Sustainable assessment of health care system”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 “The Determinants of Infant Mortality in the Less Developed Countries: A Cross-National Test of Five Theories”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 “The Effect of Health Expenditure on Life Expectancy”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  “The relationship between health care expenditure and health outcomes”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  “Social, Demographic and Economic Determinants of Health Status in Pakistan: A time series analysis” 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[13]  “Global Health Economics: Shaping Health Policy in Low- and Middle-Income Countries”</a:t>
            </a:r>
          </a:p>
          <a:p>
            <a:pPr algn="l">
              <a:lnSpc>
                <a:spcPts val="4613"/>
              </a:lnSpc>
            </a:pPr>
            <a:r>
              <a:rPr lang="en-US" sz="263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[14]  UNCTAD, “UN List of Least Developed Countries”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23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0574000" cy="10287000"/>
          </a:xfrm>
          <a:custGeom>
            <a:avLst/>
            <a:gdLst/>
            <a:ahLst/>
            <a:cxnLst/>
            <a:rect r="r" b="b" t="t" l="l"/>
            <a:pathLst>
              <a:path h="10287000" w="20574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69887"/>
            <a:ext cx="16230600" cy="6678764"/>
            <a:chOff x="0" y="0"/>
            <a:chExt cx="4274726" cy="17590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759016"/>
            </a:xfrm>
            <a:custGeom>
              <a:avLst/>
              <a:gdLst/>
              <a:ahLst/>
              <a:cxnLst/>
              <a:rect r="r" b="b" t="t" l="l"/>
              <a:pathLst>
                <a:path h="175901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59016"/>
                  </a:lnTo>
                  <a:lnTo>
                    <a:pt x="0" y="1759016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1873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99250" y="1028700"/>
            <a:ext cx="12289500" cy="1414780"/>
            <a:chOff x="0" y="0"/>
            <a:chExt cx="3236741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36741" cy="372617"/>
            </a:xfrm>
            <a:custGeom>
              <a:avLst/>
              <a:gdLst/>
              <a:ahLst/>
              <a:cxnLst/>
              <a:rect r="r" b="b" t="t" l="l"/>
              <a:pathLst>
                <a:path h="372617" w="3236741">
                  <a:moveTo>
                    <a:pt x="0" y="0"/>
                  </a:moveTo>
                  <a:lnTo>
                    <a:pt x="3236741" y="0"/>
                  </a:lnTo>
                  <a:lnTo>
                    <a:pt x="3236741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36741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92103" y="968849"/>
            <a:ext cx="10503793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QUESTION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3699" y="2956092"/>
            <a:ext cx="15080602" cy="484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Is there a correlation between infant mortality rates, life expectancy and health expenditure as a percentage of GDP in least developed countries over time?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69887"/>
            <a:ext cx="16230600" cy="6678764"/>
            <a:chOff x="0" y="0"/>
            <a:chExt cx="4274726" cy="17590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759016"/>
            </a:xfrm>
            <a:custGeom>
              <a:avLst/>
              <a:gdLst/>
              <a:ahLst/>
              <a:cxnLst/>
              <a:rect r="r" b="b" t="t" l="l"/>
              <a:pathLst>
                <a:path h="175901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59016"/>
                  </a:lnTo>
                  <a:lnTo>
                    <a:pt x="0" y="1759016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1873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99250" y="1028700"/>
            <a:ext cx="12289500" cy="1414780"/>
            <a:chOff x="0" y="0"/>
            <a:chExt cx="3236741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36741" cy="372617"/>
            </a:xfrm>
            <a:custGeom>
              <a:avLst/>
              <a:gdLst/>
              <a:ahLst/>
              <a:cxnLst/>
              <a:rect r="r" b="b" t="t" l="l"/>
              <a:pathLst>
                <a:path h="372617" w="3236741">
                  <a:moveTo>
                    <a:pt x="0" y="0"/>
                  </a:moveTo>
                  <a:lnTo>
                    <a:pt x="3236741" y="0"/>
                  </a:lnTo>
                  <a:lnTo>
                    <a:pt x="3236741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36741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436641" y="968849"/>
            <a:ext cx="9414718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REVIEW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5055" y="2944744"/>
            <a:ext cx="14731008" cy="333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Negative correlation between increase in public health expenditure and infant and adult mortality rate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1% increase in public health care expenditure significantly reduces under-five mortality by between 0.25%-0.42%, and maternal mortality by 0.42–0.52% [13]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201797"/>
            <a:ext cx="16230600" cy="5024594"/>
            <a:chOff x="0" y="0"/>
            <a:chExt cx="4274726" cy="1323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23350"/>
            </a:xfrm>
            <a:custGeom>
              <a:avLst/>
              <a:gdLst/>
              <a:ahLst/>
              <a:cxnLst/>
              <a:rect r="r" b="b" t="t" l="l"/>
              <a:pathLst>
                <a:path h="132335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23350"/>
                  </a:lnTo>
                  <a:lnTo>
                    <a:pt x="0" y="1323350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143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99250" y="2060609"/>
            <a:ext cx="12289500" cy="1414780"/>
            <a:chOff x="0" y="0"/>
            <a:chExt cx="3236741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36741" cy="372617"/>
            </a:xfrm>
            <a:custGeom>
              <a:avLst/>
              <a:gdLst/>
              <a:ahLst/>
              <a:cxnLst/>
              <a:rect r="r" b="b" t="t" l="l"/>
              <a:pathLst>
                <a:path h="372617" w="3236741">
                  <a:moveTo>
                    <a:pt x="0" y="0"/>
                  </a:moveTo>
                  <a:lnTo>
                    <a:pt x="3236741" y="0"/>
                  </a:lnTo>
                  <a:lnTo>
                    <a:pt x="3236741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36741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53535" y="2000759"/>
            <a:ext cx="5780931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HYPOTHESIS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8496" y="4485369"/>
            <a:ext cx="14731008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There is an inverse correlation between mortality rate and health expenditure.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3" t="-11510" r="0" b="-115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56095" y="4161667"/>
            <a:ext cx="12636785" cy="1414780"/>
            <a:chOff x="0" y="0"/>
            <a:chExt cx="3328207" cy="3726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8207" cy="372617"/>
            </a:xfrm>
            <a:custGeom>
              <a:avLst/>
              <a:gdLst/>
              <a:ahLst/>
              <a:cxnLst/>
              <a:rect r="r" b="b" t="t" l="l"/>
              <a:pathLst>
                <a:path h="372617" w="3328207">
                  <a:moveTo>
                    <a:pt x="0" y="0"/>
                  </a:moveTo>
                  <a:lnTo>
                    <a:pt x="3328207" y="0"/>
                  </a:lnTo>
                  <a:lnTo>
                    <a:pt x="3328207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6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328207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58627" y="4232466"/>
            <a:ext cx="7283153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3" t="-11510" r="0" b="-115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69887"/>
            <a:ext cx="16230600" cy="7733841"/>
            <a:chOff x="0" y="0"/>
            <a:chExt cx="4274726" cy="20368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036896"/>
            </a:xfrm>
            <a:custGeom>
              <a:avLst/>
              <a:gdLst/>
              <a:ahLst/>
              <a:cxnLst/>
              <a:rect r="r" b="b" t="t" l="l"/>
              <a:pathLst>
                <a:path h="203689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36896"/>
                  </a:lnTo>
                  <a:lnTo>
                    <a:pt x="0" y="2036896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2151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14209" y="1028700"/>
            <a:ext cx="5859581" cy="1414780"/>
            <a:chOff x="0" y="0"/>
            <a:chExt cx="1543264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3264" cy="372617"/>
            </a:xfrm>
            <a:custGeom>
              <a:avLst/>
              <a:gdLst/>
              <a:ahLst/>
              <a:cxnLst/>
              <a:rect r="r" b="b" t="t" l="l"/>
              <a:pathLst>
                <a:path h="372617" w="1543264">
                  <a:moveTo>
                    <a:pt x="0" y="0"/>
                  </a:moveTo>
                  <a:lnTo>
                    <a:pt x="1543264" y="0"/>
                  </a:lnTo>
                  <a:lnTo>
                    <a:pt x="1543264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43264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755507" y="1035524"/>
            <a:ext cx="4776986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Source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306" y="2616620"/>
            <a:ext cx="14457013" cy="666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6612" indent="-303306" lvl="1">
              <a:lnSpc>
                <a:spcPts val="525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Period: 2000 to 2023.</a:t>
            </a:r>
          </a:p>
          <a:p>
            <a:pPr algn="just" marL="606612" indent="-303306" lvl="1">
              <a:lnSpc>
                <a:spcPts val="525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Coverage: 46 Least Developed Countries (LDCs). [14]</a:t>
            </a:r>
          </a:p>
          <a:p>
            <a:pPr algn="just" marL="606612" indent="-303306" lvl="1">
              <a:lnSpc>
                <a:spcPts val="525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Source: World Bank Open Data (World Databank website)</a:t>
            </a:r>
          </a:p>
          <a:p>
            <a:pPr algn="just" marL="606612" indent="-303306" lvl="1">
              <a:lnSpc>
                <a:spcPts val="525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Indicators:</a:t>
            </a:r>
          </a:p>
          <a:p>
            <a:pPr algn="just" marL="1213223" indent="-404408" lvl="2">
              <a:lnSpc>
                <a:spcPts val="525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GDP growth (annual %).</a:t>
            </a:r>
          </a:p>
          <a:p>
            <a:pPr algn="just" marL="1213223" indent="-404408" lvl="2">
              <a:lnSpc>
                <a:spcPts val="525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GDP (current US$).</a:t>
            </a:r>
          </a:p>
          <a:p>
            <a:pPr algn="just" marL="606612" indent="-303306" lvl="1">
              <a:lnSpc>
                <a:spcPts val="525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Indicators:</a:t>
            </a:r>
          </a:p>
          <a:p>
            <a:pPr algn="just" marL="1213223" indent="-404408" lvl="2">
              <a:lnSpc>
                <a:spcPts val="525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health expenditure (% of GDP).</a:t>
            </a:r>
          </a:p>
          <a:p>
            <a:pPr algn="just" marL="1213223" indent="-404408" lvl="2">
              <a:lnSpc>
                <a:spcPts val="525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 expectancy at birth (years).</a:t>
            </a:r>
          </a:p>
          <a:p>
            <a:pPr algn="just" marL="1213223" indent="-404408" lvl="2">
              <a:lnSpc>
                <a:spcPts val="525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Infant mortality rate (IMR, per 1,000 live births).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3" t="-11510" r="0" b="-115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81392" y="2169887"/>
            <a:ext cx="7877908" cy="7088413"/>
            <a:chOff x="0" y="0"/>
            <a:chExt cx="2074840" cy="1866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4840" cy="1866907"/>
            </a:xfrm>
            <a:custGeom>
              <a:avLst/>
              <a:gdLst/>
              <a:ahLst/>
              <a:cxnLst/>
              <a:rect r="r" b="b" t="t" l="l"/>
              <a:pathLst>
                <a:path h="1866907" w="2074840">
                  <a:moveTo>
                    <a:pt x="0" y="0"/>
                  </a:moveTo>
                  <a:lnTo>
                    <a:pt x="2074840" y="0"/>
                  </a:lnTo>
                  <a:lnTo>
                    <a:pt x="2074840" y="1866907"/>
                  </a:lnTo>
                  <a:lnTo>
                    <a:pt x="0" y="1866907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2074840" cy="198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95632"/>
            <a:ext cx="6637538" cy="4947868"/>
          </a:xfrm>
          <a:custGeom>
            <a:avLst/>
            <a:gdLst/>
            <a:ahLst/>
            <a:cxnLst/>
            <a:rect r="r" b="b" t="t" l="l"/>
            <a:pathLst>
              <a:path h="4947868" w="6637538">
                <a:moveTo>
                  <a:pt x="0" y="0"/>
                </a:moveTo>
                <a:lnTo>
                  <a:pt x="6637538" y="0"/>
                </a:lnTo>
                <a:lnTo>
                  <a:pt x="6637538" y="4947868"/>
                </a:lnTo>
                <a:lnTo>
                  <a:pt x="0" y="4947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68" t="0" r="0" b="-147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48363" y="1028700"/>
            <a:ext cx="6943966" cy="1414780"/>
            <a:chOff x="0" y="0"/>
            <a:chExt cx="9258621" cy="188637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9258621" cy="1886373"/>
              <a:chOff x="0" y="0"/>
              <a:chExt cx="1828863" cy="37261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28863" cy="372617"/>
              </a:xfrm>
              <a:custGeom>
                <a:avLst/>
                <a:gdLst/>
                <a:ahLst/>
                <a:cxnLst/>
                <a:rect r="r" b="b" t="t" l="l"/>
                <a:pathLst>
                  <a:path h="372617" w="1828863">
                    <a:moveTo>
                      <a:pt x="0" y="0"/>
                    </a:moveTo>
                    <a:lnTo>
                      <a:pt x="1828863" y="0"/>
                    </a:lnTo>
                    <a:lnTo>
                      <a:pt x="1828863" y="372617"/>
                    </a:lnTo>
                    <a:lnTo>
                      <a:pt x="0" y="372617"/>
                    </a:lnTo>
                    <a:close/>
                  </a:path>
                </a:pathLst>
              </a:custGeom>
              <a:solidFill>
                <a:srgbClr val="332E2E">
                  <a:alpha val="83922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828863" cy="4202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7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97634" y="94824"/>
              <a:ext cx="8263353" cy="1617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97"/>
                </a:lnSpc>
                <a:spcBef>
                  <a:spcPct val="0"/>
                </a:spcBef>
              </a:pPr>
              <a:r>
                <a:rPr lang="en-US" b="true" sz="6712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Processing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5331139"/>
            <a:ext cx="6637538" cy="4689161"/>
          </a:xfrm>
          <a:custGeom>
            <a:avLst/>
            <a:gdLst/>
            <a:ahLst/>
            <a:cxnLst/>
            <a:rect r="r" b="b" t="t" l="l"/>
            <a:pathLst>
              <a:path h="4689161" w="6637538">
                <a:moveTo>
                  <a:pt x="0" y="0"/>
                </a:moveTo>
                <a:lnTo>
                  <a:pt x="6637538" y="0"/>
                </a:lnTo>
                <a:lnTo>
                  <a:pt x="6637538" y="4689161"/>
                </a:lnTo>
                <a:lnTo>
                  <a:pt x="0" y="4689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606" b="-1343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2526691"/>
            <a:ext cx="7795846" cy="6879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6680" indent="-303340" lvl="1">
              <a:lnSpc>
                <a:spcPts val="4552"/>
              </a:lnSpc>
              <a:buFont typeface="Arial"/>
              <a:buChar char="•"/>
            </a:pPr>
            <a:r>
              <a:rPr lang="en-US" sz="28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Cleaning:</a:t>
            </a:r>
          </a:p>
          <a:p>
            <a:pPr algn="just" marL="1213359" indent="-404453" lvl="2">
              <a:lnSpc>
                <a:spcPts val="4552"/>
              </a:lnSpc>
              <a:buFont typeface="Arial"/>
              <a:buChar char="⚬"/>
            </a:pPr>
            <a:r>
              <a:rPr lang="en-US" sz="28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Handled missing values and inconsistencies.</a:t>
            </a:r>
          </a:p>
          <a:p>
            <a:pPr algn="just" marL="1213359" indent="-404453" lvl="2">
              <a:lnSpc>
                <a:spcPts val="4552"/>
              </a:lnSpc>
              <a:buFont typeface="Arial"/>
              <a:buChar char="⚬"/>
            </a:pPr>
            <a:r>
              <a:rPr lang="en-US" sz="28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Ensured uniform formatting.</a:t>
            </a:r>
          </a:p>
          <a:p>
            <a:pPr algn="just" marL="606680" indent="-303340" lvl="1">
              <a:lnSpc>
                <a:spcPts val="4552"/>
              </a:lnSpc>
              <a:buFont typeface="Arial"/>
              <a:buChar char="•"/>
            </a:pPr>
            <a:r>
              <a:rPr lang="en-US" sz="28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Integration:</a:t>
            </a:r>
          </a:p>
          <a:p>
            <a:pPr algn="just" marL="1213359" indent="-404453" lvl="2">
              <a:lnSpc>
                <a:spcPts val="4552"/>
              </a:lnSpc>
              <a:buFont typeface="Arial"/>
              <a:buChar char="⚬"/>
            </a:pPr>
            <a:r>
              <a:rPr lang="en-US" sz="28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Consolidated into an MSSQL database with tables for regions, subregions, c</a:t>
            </a:r>
            <a:r>
              <a:rPr lang="en-US" sz="28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ountries, dimensions, indicators, and data values.</a:t>
            </a:r>
          </a:p>
          <a:p>
            <a:pPr algn="just" marL="1213359" indent="-404453" lvl="2">
              <a:lnSpc>
                <a:spcPts val="4552"/>
              </a:lnSpc>
              <a:buFont typeface="Arial"/>
              <a:buChar char="⚬"/>
            </a:pPr>
            <a:r>
              <a:rPr lang="en-US" sz="28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scripts were used for automation and consistency.</a:t>
            </a:r>
          </a:p>
          <a:p>
            <a:pPr algn="just">
              <a:lnSpc>
                <a:spcPts val="4552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3" t="-11510" r="0" b="-115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69887"/>
            <a:ext cx="16230600" cy="5447841"/>
            <a:chOff x="0" y="0"/>
            <a:chExt cx="4274726" cy="14348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434822"/>
            </a:xfrm>
            <a:custGeom>
              <a:avLst/>
              <a:gdLst/>
              <a:ahLst/>
              <a:cxnLst/>
              <a:rect r="r" b="b" t="t" l="l"/>
              <a:pathLst>
                <a:path h="143482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434822"/>
                  </a:lnTo>
                  <a:lnTo>
                    <a:pt x="0" y="1434822"/>
                  </a:lnTo>
                  <a:close/>
                </a:path>
              </a:pathLst>
            </a:custGeom>
            <a:solidFill>
              <a:srgbClr val="4B4A46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274726" cy="1549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97"/>
                </a:lnSpc>
              </a:pPr>
            </a:p>
            <a:p>
              <a:pPr algn="ctr">
                <a:lnSpc>
                  <a:spcPts val="239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09056" y="1028700"/>
            <a:ext cx="6269889" cy="1414780"/>
            <a:chOff x="0" y="0"/>
            <a:chExt cx="1651329" cy="372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1329" cy="372617"/>
            </a:xfrm>
            <a:custGeom>
              <a:avLst/>
              <a:gdLst/>
              <a:ahLst/>
              <a:cxnLst/>
              <a:rect r="r" b="b" t="t" l="l"/>
              <a:pathLst>
                <a:path h="372617" w="1651329">
                  <a:moveTo>
                    <a:pt x="0" y="0"/>
                  </a:moveTo>
                  <a:lnTo>
                    <a:pt x="1651329" y="0"/>
                  </a:lnTo>
                  <a:lnTo>
                    <a:pt x="1651329" y="372617"/>
                  </a:lnTo>
                  <a:lnTo>
                    <a:pt x="0" y="372617"/>
                  </a:lnTo>
                  <a:close/>
                </a:path>
              </a:pathLst>
            </a:custGeom>
            <a:solidFill>
              <a:srgbClr val="332E2E">
                <a:alpha val="8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51329" cy="42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84858" y="1035524"/>
            <a:ext cx="5318284" cy="127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7"/>
              </a:lnSpc>
              <a:spcBef>
                <a:spcPct val="0"/>
              </a:spcBef>
            </a:pPr>
            <a:r>
              <a:rPr lang="en-US" b="true" sz="671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306" y="2445170"/>
            <a:ext cx="14457013" cy="437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6612" indent="-303306" lvl="1">
              <a:lnSpc>
                <a:spcPts val="7024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and Trend Analysis: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Used: Power BI for dynamic and interactive visualizations.</a:t>
            </a:r>
          </a:p>
          <a:p>
            <a:pPr algn="just" marL="1213223" indent="-404408" lvl="2">
              <a:lnSpc>
                <a:spcPts val="7024"/>
              </a:lnSpc>
              <a:buFont typeface="Arial"/>
              <a:buChar char="⚬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Visualizations Created:</a:t>
            </a:r>
          </a:p>
          <a:p>
            <a:pPr algn="just" marL="1819835" indent="-454959" lvl="3">
              <a:lnSpc>
                <a:spcPts val="7024"/>
              </a:lnSpc>
              <a:buFont typeface="Arial"/>
              <a:buChar char="￭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charts for tracking longitudinal changes (e.g., IMR, life expectancy).</a:t>
            </a:r>
          </a:p>
          <a:p>
            <a:pPr algn="just" marL="1819835" indent="-454959" lvl="3">
              <a:lnSpc>
                <a:spcPts val="7024"/>
              </a:lnSpc>
              <a:buFont typeface="Arial"/>
              <a:buChar char="￭"/>
            </a:pPr>
            <a:r>
              <a:rPr lang="en-US" sz="280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Mixed bar and line charts for yearly trends across selected regions.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12568" y="127723"/>
            <a:ext cx="693808" cy="747708"/>
            <a:chOff x="0" y="0"/>
            <a:chExt cx="182731" cy="1969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731" cy="196927"/>
            </a:xfrm>
            <a:custGeom>
              <a:avLst/>
              <a:gdLst/>
              <a:ahLst/>
              <a:cxnLst/>
              <a:rect r="r" b="b" t="t" l="l"/>
              <a:pathLst>
                <a:path h="196927" w="182731">
                  <a:moveTo>
                    <a:pt x="0" y="0"/>
                  </a:moveTo>
                  <a:lnTo>
                    <a:pt x="182731" y="0"/>
                  </a:lnTo>
                  <a:lnTo>
                    <a:pt x="182731" y="196927"/>
                  </a:lnTo>
                  <a:lnTo>
                    <a:pt x="0" y="1969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2731" cy="263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  <a:r>
                <a:rPr lang="en-US" sz="2812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DAGXekKXsZo</dc:identifier>
  <dcterms:modified xsi:type="dcterms:W3CDTF">2011-08-01T06:04:30Z</dcterms:modified>
  <cp:revision>1</cp:revision>
  <dc:title>Health Expenditure and Mortality Rates : A Temporal Analysis in Developing Countries</dc:title>
</cp:coreProperties>
</file>